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8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>
        <p:scale>
          <a:sx n="100" d="100"/>
          <a:sy n="100" d="100"/>
        </p:scale>
        <p:origin x="-1134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5F8D-E127-405E-AC07-059327201676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A852-D609-41A2-8232-32376D2C4EA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5F8D-E127-405E-AC07-059327201676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A852-D609-41A2-8232-32376D2C4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5F8D-E127-405E-AC07-059327201676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A852-D609-41A2-8232-32376D2C4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5F8D-E127-405E-AC07-059327201676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A852-D609-41A2-8232-32376D2C4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5F8D-E127-405E-AC07-059327201676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A852-D609-41A2-8232-32376D2C4EA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5F8D-E127-405E-AC07-059327201676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A852-D609-41A2-8232-32376D2C4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5F8D-E127-405E-AC07-059327201676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A852-D609-41A2-8232-32376D2C4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5F8D-E127-405E-AC07-059327201676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A852-D609-41A2-8232-32376D2C4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5F8D-E127-405E-AC07-059327201676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A852-D609-41A2-8232-32376D2C4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5F8D-E127-405E-AC07-059327201676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A852-D609-41A2-8232-32376D2C4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5F8D-E127-405E-AC07-059327201676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30A852-D609-41A2-8232-32376D2C4EA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E85F8D-E127-405E-AC07-059327201676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30A852-D609-41A2-8232-32376D2C4EA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untermania.ru/2012/10/idealnaya-igrushka-dlya-rebenka-doshkolnogo-vozrasta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untermania.ru/tag/deti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28670"/>
            <a:ext cx="7851648" cy="28575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ru-RU" sz="4000" dirty="0" smtClean="0">
                <a:effectLst/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ru-RU" sz="4000" dirty="0" smtClean="0">
                <a:effectLst/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ru-RU" sz="4000" dirty="0" smtClean="0">
                <a:effectLst/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ru-RU" sz="4000" dirty="0" smtClean="0">
                <a:effectLst/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ru-RU" sz="4000" dirty="0" smtClean="0">
                <a:effectLst/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ru-RU" sz="4000" dirty="0" smtClean="0">
                <a:effectLst/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ru-RU" sz="4000" dirty="0" smtClean="0">
                <a:effectLst/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КОП ТН </a:t>
            </a: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лектрическая игрушка</a:t>
            </a:r>
            <a:b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краб</a:t>
            </a: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929066"/>
            <a:ext cx="7854696" cy="21431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Презентация.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Ликина С.С.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Детский сад №396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6" algn="ctr" rtl="0">
              <a:spcBef>
                <a:spcPct val="0"/>
              </a:spcBef>
            </a:pPr>
            <a:r>
              <a:rPr lang="ru-RU" sz="3600" b="1" dirty="0" smtClean="0">
                <a:solidFill>
                  <a:srgbClr val="FF0000"/>
                </a:solidFill>
              </a:rPr>
              <a:t>Спасибо за внимание ко мне и </a:t>
            </a:r>
            <a:r>
              <a:rPr lang="ru-RU" sz="3200" b="1" dirty="0" smtClean="0">
                <a:solidFill>
                  <a:srgbClr val="002060"/>
                </a:solidFill>
                <a:latin typeface="Calibri"/>
              </a:rPr>
              <a:t>Конструктору </a:t>
            </a:r>
            <a:r>
              <a:rPr lang="en-US" sz="3200" b="1" dirty="0" smtClean="0">
                <a:solidFill>
                  <a:srgbClr val="002060"/>
                </a:solidFill>
                <a:latin typeface="Calibri"/>
              </a:rPr>
              <a:t>GIGO </a:t>
            </a:r>
            <a:r>
              <a:rPr lang="ru-RU" sz="3200" b="1" dirty="0" smtClean="0">
                <a:solidFill>
                  <a:srgbClr val="002060"/>
                </a:solidFill>
                <a:latin typeface="Calibri"/>
              </a:rPr>
              <a:t>Управляемые животные.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Admin\Desktop\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4241626" cy="424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Любимые игрушки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Что для ребенка самый желанный подарок?</a:t>
            </a:r>
          </a:p>
          <a:p>
            <a:pPr marL="0" indent="0">
              <a:buNone/>
            </a:pPr>
            <a:r>
              <a:rPr lang="ru-RU" dirty="0" smtClean="0"/>
              <a:t>Конечно игрушка</a:t>
            </a:r>
            <a:r>
              <a:rPr lang="ru-RU" dirty="0" smtClean="0"/>
              <a:t> </a:t>
            </a:r>
            <a:r>
              <a:rPr lang="ru-RU" dirty="0" smtClean="0"/>
              <a:t>в магазинах настолько </a:t>
            </a:r>
            <a:r>
              <a:rPr lang="ru-RU" b="1" dirty="0" smtClean="0"/>
              <a:t>огромный выбор игрушек для детей</a:t>
            </a:r>
            <a:r>
              <a:rPr lang="ru-RU" dirty="0" smtClean="0"/>
              <a:t>, что, порой, можно простоять около прилавков и витрин не один битый час, поражаясь фантазии </a:t>
            </a:r>
            <a:r>
              <a:rPr lang="ru-RU" dirty="0" smtClean="0"/>
              <a:t>производителей.</a:t>
            </a:r>
            <a:r>
              <a:rPr lang="ru-RU" dirty="0" smtClean="0"/>
              <a:t> </a:t>
            </a:r>
            <a:r>
              <a:rPr lang="ru-RU" b="1" dirty="0" smtClean="0"/>
              <a:t>И все же самые любимые игрушки те которые двигаются самостоятельно, а как интересно самому создать игрушку.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4624"/>
            <a:ext cx="6347048" cy="187220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dirty="0"/>
              <a:t> </a:t>
            </a:r>
            <a:br>
              <a:rPr lang="ru-RU" sz="3200" dirty="0"/>
            </a:br>
            <a:endParaRPr lang="ru-RU" sz="3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492896"/>
            <a:ext cx="7859216" cy="3687688"/>
          </a:xfrm>
        </p:spPr>
        <p:txBody>
          <a:bodyPr>
            <a:normAutofit lnSpcReduction="10000"/>
          </a:bodyPr>
          <a:lstStyle/>
          <a:p>
            <a:pPr marL="914400" lvl="3" indent="0">
              <a:spcBef>
                <a:spcPts val="0"/>
              </a:spcBef>
              <a:buNone/>
            </a:pPr>
            <a:r>
              <a:rPr lang="ru-RU" sz="2200" kern="1400" dirty="0" smtClean="0">
                <a:solidFill>
                  <a:srgbClr val="000000"/>
                </a:solidFill>
                <a:latin typeface="Franklin Gothic Book"/>
              </a:rPr>
              <a:t> </a:t>
            </a:r>
            <a:endParaRPr lang="ru-RU" sz="2200" kern="1400" dirty="0">
              <a:solidFill>
                <a:srgbClr val="000000"/>
              </a:solidFill>
              <a:latin typeface="Franklin Gothic Book"/>
            </a:endParaRPr>
          </a:p>
          <a:p>
            <a:pPr lvl="6"/>
            <a:r>
              <a:rPr lang="ru-RU" sz="3200" b="1" dirty="0">
                <a:solidFill>
                  <a:srgbClr val="FEB80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Наша практика предлагает детям уникальную возможность-почувствовать себя создателям и узнать много нового  Поможет нам в этом     </a:t>
            </a:r>
            <a:r>
              <a:rPr lang="ru-RU" sz="3200" b="1" dirty="0">
                <a:solidFill>
                  <a:srgbClr val="002060"/>
                </a:solidFill>
                <a:latin typeface="Calibri"/>
              </a:rPr>
              <a:t>Конструктор </a:t>
            </a:r>
            <a:r>
              <a:rPr lang="en-US" sz="3200" b="1" dirty="0">
                <a:solidFill>
                  <a:srgbClr val="002060"/>
                </a:solidFill>
                <a:latin typeface="Calibri"/>
              </a:rPr>
              <a:t>GIGO </a:t>
            </a:r>
            <a:r>
              <a:rPr lang="ru-RU" sz="3200" b="1" dirty="0">
                <a:solidFill>
                  <a:srgbClr val="002060"/>
                </a:solidFill>
                <a:latin typeface="Calibri"/>
              </a:rPr>
              <a:t>Управляемые животные.</a:t>
            </a:r>
            <a:endParaRPr lang="ru-RU" dirty="0"/>
          </a:p>
        </p:txBody>
      </p:sp>
      <p:pic>
        <p:nvPicPr>
          <p:cNvPr id="1026" name="Picture 2" descr="C:\Users\Admi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99392"/>
            <a:ext cx="3024336" cy="267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Чему научит такая практика?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 Используя детали набора </a:t>
            </a:r>
            <a:r>
              <a:rPr lang="ru-RU" dirty="0"/>
              <a:t>ребенок может собрать восемь различных моделей животных по схемам сборки (модели имеют прозрачные накладки, что позволяет ребенку видеть, как работают механизмы). Модели управляются с помощью пульта дистанционного управления, который имеет четыре независимых канала и благодаря этому дети могут играть вместе с собранными моделями.</a:t>
            </a:r>
          </a:p>
          <a:p>
            <a:r>
              <a:rPr lang="ru-RU" dirty="0"/>
              <a:t>Ребенок знакомится с принципом работы механизмов, шестереночными передачами и многими физическими явлениями. Он развивает интерес к конструированию, ручному труду и научным занятиям. Улучшает логическое и пространственное мышление, координацию движений.</a:t>
            </a:r>
          </a:p>
          <a:p>
            <a:r>
              <a:rPr lang="ru-RU" dirty="0"/>
              <a:t>Создание движущихся животных стимулирует ребенка на дальнейшие открытия и является новой ступенькой в самосовершенствовании.</a:t>
            </a:r>
          </a:p>
          <a:p>
            <a:r>
              <a:rPr lang="ru-RU" dirty="0" smtClean="0"/>
              <a:t>Правила безопасности.</a:t>
            </a:r>
            <a:endParaRPr lang="ru-RU" dirty="0"/>
          </a:p>
          <a:p>
            <a:r>
              <a:rPr lang="ru-RU" dirty="0" smtClean="0"/>
              <a:t>Знакомства с различными видами животных.</a:t>
            </a:r>
            <a:endParaRPr lang="ru-RU" dirty="0"/>
          </a:p>
          <a:p>
            <a:r>
              <a:rPr lang="ru-RU" dirty="0"/>
              <a:t>Благодаря пошаговой инструкции по сборке всех механизмов и деталей конструктора, а также с научными объяснениями законов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Практика рассчитана на две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Первая встреча.</a:t>
            </a:r>
          </a:p>
          <a:p>
            <a:r>
              <a:rPr lang="ru-RU" dirty="0" smtClean="0"/>
              <a:t>Знакомство с простыми </a:t>
            </a:r>
          </a:p>
          <a:p>
            <a:pPr marL="0" indent="0">
              <a:buNone/>
            </a:pPr>
            <a:r>
              <a:rPr lang="ru-RU" dirty="0" smtClean="0"/>
              <a:t>механизмами</a:t>
            </a:r>
          </a:p>
          <a:p>
            <a:r>
              <a:rPr lang="ru-RU" dirty="0" smtClean="0"/>
              <a:t>История электричества</a:t>
            </a:r>
          </a:p>
          <a:p>
            <a:r>
              <a:rPr lang="ru-RU" dirty="0" smtClean="0"/>
              <a:t>Правила безопасности</a:t>
            </a:r>
          </a:p>
          <a:p>
            <a:r>
              <a:rPr lang="ru-RU" dirty="0" smtClean="0"/>
              <a:t>Знакомство с крабовыми</a:t>
            </a:r>
          </a:p>
          <a:p>
            <a:r>
              <a:rPr lang="ru-RU" dirty="0" smtClean="0"/>
              <a:t>Просмотр мультфильма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27758"/>
            <a:ext cx="3898776" cy="292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Вторая встреча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Знакомство с конструктором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905506"/>
            <a:ext cx="6750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6"/>
            <a:r>
              <a:rPr lang="ru-RU" sz="3200" b="1" dirty="0" smtClean="0">
                <a:solidFill>
                  <a:srgbClr val="002060"/>
                </a:solidFill>
                <a:latin typeface="Calibri"/>
              </a:rPr>
              <a:t>  </a:t>
            </a:r>
            <a:r>
              <a:rPr lang="en-US" sz="3200" b="1" dirty="0">
                <a:solidFill>
                  <a:srgbClr val="002060"/>
                </a:solidFill>
                <a:latin typeface="Calibri"/>
              </a:rPr>
              <a:t>GIGO </a:t>
            </a:r>
            <a:r>
              <a:rPr lang="ru-RU" sz="3200" b="1" dirty="0" smtClean="0">
                <a:solidFill>
                  <a:srgbClr val="002060"/>
                </a:solidFill>
                <a:latin typeface="Calibri"/>
              </a:rPr>
              <a:t> </a:t>
            </a:r>
            <a:endParaRPr lang="ru-RU" dirty="0"/>
          </a:p>
        </p:txBody>
      </p:sp>
      <p:pic>
        <p:nvPicPr>
          <p:cNvPr id="3074" name="Picture 2" descr="C:\Users\Admin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871" y="2490281"/>
            <a:ext cx="3668266" cy="366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Сборка игрушка</a:t>
            </a:r>
            <a:endParaRPr lang="ru-RU" sz="36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88050"/>
            <a:ext cx="4038600" cy="2899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88050"/>
            <a:ext cx="4038600" cy="2899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920880" cy="151216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Веселая игра с друзьями и наблюдения за работой механизмов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11760" y="515719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098" name="Picture 2" descr="C:\Users\Admin\Desktop\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4980162" cy="355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70423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3"/>
                </a:solidFill>
              </a:rPr>
              <a:t/>
            </a:r>
            <a:br>
              <a:rPr lang="ru-RU" sz="3600" b="1" dirty="0" smtClean="0">
                <a:solidFill>
                  <a:schemeClr val="accent3"/>
                </a:solidFill>
              </a:rPr>
            </a:br>
            <a:r>
              <a:rPr lang="ru-RU" sz="3600" b="1" dirty="0" smtClean="0">
                <a:solidFill>
                  <a:schemeClr val="accent3"/>
                </a:solidFill>
              </a:rPr>
              <a:t/>
            </a:r>
            <a:br>
              <a:rPr lang="ru-RU" sz="3600" b="1" dirty="0" smtClean="0">
                <a:solidFill>
                  <a:schemeClr val="accent3"/>
                </a:solidFill>
              </a:rPr>
            </a:br>
            <a:r>
              <a:rPr lang="ru-RU" sz="3600" b="1" dirty="0" smtClean="0">
                <a:solidFill>
                  <a:schemeClr val="accent3"/>
                </a:solidFill>
              </a:rPr>
              <a:t/>
            </a:r>
            <a:br>
              <a:rPr lang="ru-RU" sz="3600" b="1" dirty="0" smtClean="0">
                <a:solidFill>
                  <a:schemeClr val="accent3"/>
                </a:solidFill>
              </a:rPr>
            </a:br>
            <a:r>
              <a:rPr lang="ru-RU" sz="3600" b="1" dirty="0" smtClean="0">
                <a:solidFill>
                  <a:schemeClr val="accent3"/>
                </a:solidFill>
              </a:rPr>
              <a:t/>
            </a:r>
            <a:br>
              <a:rPr lang="ru-RU" sz="3600" b="1" dirty="0" smtClean="0">
                <a:solidFill>
                  <a:schemeClr val="accent3"/>
                </a:solidFill>
              </a:rPr>
            </a:br>
            <a:r>
              <a:rPr lang="ru-RU" sz="3600" b="1" dirty="0" smtClean="0">
                <a:solidFill>
                  <a:schemeClr val="accent3"/>
                </a:solidFill>
              </a:rPr>
              <a:t/>
            </a:r>
            <a:br>
              <a:rPr lang="ru-RU" sz="3600" b="1" dirty="0" smtClean="0">
                <a:solidFill>
                  <a:schemeClr val="accent3"/>
                </a:solidFill>
              </a:rPr>
            </a:br>
            <a:r>
              <a:rPr lang="ru-RU" sz="3600" b="1" dirty="0" smtClean="0">
                <a:solidFill>
                  <a:schemeClr val="accent3"/>
                </a:solidFill>
              </a:rPr>
              <a:t/>
            </a:r>
            <a:br>
              <a:rPr lang="ru-RU" sz="3600" b="1" dirty="0" smtClean="0">
                <a:solidFill>
                  <a:schemeClr val="accent3"/>
                </a:solidFill>
              </a:rPr>
            </a:br>
            <a:r>
              <a:rPr lang="ru-RU" sz="3600" b="1" dirty="0" smtClean="0">
                <a:solidFill>
                  <a:schemeClr val="accent3"/>
                </a:solidFill>
              </a:rPr>
              <a:t/>
            </a:r>
            <a:br>
              <a:rPr lang="ru-RU" sz="3600" b="1" dirty="0" smtClean="0">
                <a:solidFill>
                  <a:schemeClr val="accent3"/>
                </a:solidFill>
              </a:rPr>
            </a:br>
            <a:r>
              <a:rPr lang="ru-RU" sz="3600" b="1" dirty="0" smtClean="0">
                <a:solidFill>
                  <a:schemeClr val="accent3"/>
                </a:solidFill>
              </a:rPr>
              <a:t/>
            </a:r>
            <a:br>
              <a:rPr lang="ru-RU" sz="3600" b="1" dirty="0" smtClean="0">
                <a:solidFill>
                  <a:schemeClr val="accent3"/>
                </a:solidFill>
              </a:rPr>
            </a:br>
            <a:r>
              <a:rPr lang="ru-RU" sz="3600" b="1" dirty="0" smtClean="0">
                <a:solidFill>
                  <a:schemeClr val="accent3"/>
                </a:solidFill>
              </a:rPr>
              <a:t/>
            </a:r>
            <a:br>
              <a:rPr lang="ru-RU" sz="3600" b="1" dirty="0" smtClean="0">
                <a:solidFill>
                  <a:schemeClr val="accent3"/>
                </a:solidFill>
              </a:rPr>
            </a:br>
            <a:r>
              <a:rPr lang="ru-RU" sz="3600" b="1" dirty="0" smtClean="0">
                <a:solidFill>
                  <a:schemeClr val="accent3"/>
                </a:solidFill>
              </a:rPr>
              <a:t/>
            </a:r>
            <a:br>
              <a:rPr lang="ru-RU" sz="3600" b="1" dirty="0" smtClean="0">
                <a:solidFill>
                  <a:schemeClr val="accent3"/>
                </a:solidFill>
              </a:rPr>
            </a:br>
            <a:r>
              <a:rPr lang="ru-RU" sz="3600" b="1" dirty="0" smtClean="0">
                <a:solidFill>
                  <a:schemeClr val="accent3"/>
                </a:solidFill>
              </a:rPr>
              <a:t/>
            </a:r>
            <a:br>
              <a:rPr lang="ru-RU" sz="3600" b="1" dirty="0" smtClean="0">
                <a:solidFill>
                  <a:schemeClr val="accent3"/>
                </a:solidFill>
              </a:rPr>
            </a:br>
            <a:r>
              <a:rPr lang="ru-RU" sz="3600" b="1" dirty="0" smtClean="0">
                <a:solidFill>
                  <a:schemeClr val="accent3"/>
                </a:solidFill>
              </a:rPr>
              <a:t/>
            </a:r>
            <a:br>
              <a:rPr lang="ru-RU" sz="3600" b="1" dirty="0" smtClean="0">
                <a:solidFill>
                  <a:schemeClr val="accent3"/>
                </a:solidFill>
              </a:rPr>
            </a:br>
            <a:r>
              <a:rPr lang="ru-RU" sz="3600" b="1" dirty="0" smtClean="0">
                <a:solidFill>
                  <a:schemeClr val="accent3"/>
                </a:solidFill>
              </a:rPr>
              <a:t/>
            </a:r>
            <a:br>
              <a:rPr lang="ru-RU" sz="3600" b="1" dirty="0" smtClean="0">
                <a:solidFill>
                  <a:schemeClr val="accent3"/>
                </a:solidFill>
              </a:rPr>
            </a:br>
            <a:r>
              <a:rPr lang="ru-RU" sz="3600" b="1" dirty="0" smtClean="0">
                <a:solidFill>
                  <a:schemeClr val="accent3"/>
                </a:solidFill>
              </a:rPr>
              <a:t/>
            </a:r>
            <a:br>
              <a:rPr lang="ru-RU" sz="3600" b="1" dirty="0" smtClean="0">
                <a:solidFill>
                  <a:schemeClr val="accent3"/>
                </a:solidFill>
              </a:rPr>
            </a:br>
            <a:r>
              <a:rPr lang="ru-RU" sz="3600" b="1" dirty="0" smtClean="0">
                <a:solidFill>
                  <a:schemeClr val="accent3"/>
                </a:solidFill>
              </a:rPr>
              <a:t/>
            </a:r>
            <a:br>
              <a:rPr lang="ru-RU" sz="3600" b="1" dirty="0" smtClean="0">
                <a:solidFill>
                  <a:schemeClr val="accent3"/>
                </a:solidFill>
              </a:rPr>
            </a:br>
            <a:r>
              <a:rPr lang="ru-RU" sz="3600" b="1" dirty="0" smtClean="0">
                <a:solidFill>
                  <a:schemeClr val="accent3"/>
                </a:solidFill>
              </a:rPr>
              <a:t>Игрушки для детей дошкольного возраста</a:t>
            </a:r>
            <a:br>
              <a:rPr lang="ru-RU" sz="3600" b="1" dirty="0" smtClean="0">
                <a:solidFill>
                  <a:schemeClr val="accent3"/>
                </a:solidFill>
              </a:rPr>
            </a:br>
            <a:endParaRPr lang="ru-RU" sz="3600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Дошкольные годы ребенка</a:t>
            </a:r>
            <a:r>
              <a:rPr lang="ru-RU" dirty="0" smtClean="0"/>
              <a:t> являются очень важными, так как на этой стадии </a:t>
            </a:r>
            <a:r>
              <a:rPr lang="ru-RU" dirty="0" smtClean="0">
                <a:hlinkClick r:id="rId2" tooltip="ребенок"/>
              </a:rPr>
              <a:t>ребенок</a:t>
            </a:r>
            <a:r>
              <a:rPr lang="ru-RU" dirty="0" smtClean="0"/>
              <a:t> учится и развивается с потрясающей скоростью. Мозг ребенка развивается достаточно быстро в этот период, и он или она учится устанавливать связи между людьми, предметами и событиями.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smtClean="0"/>
              <a:t>И отлично в этом может помочь краткосрочная практика по созданию  электрической игрушки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236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       КОП ТН « Электрическая игрушка краб» </vt:lpstr>
      <vt:lpstr>Любимые игрушки</vt:lpstr>
      <vt:lpstr>       </vt:lpstr>
      <vt:lpstr>Чему научит такая практика?</vt:lpstr>
      <vt:lpstr>Практика рассчитана на две встречи</vt:lpstr>
      <vt:lpstr>Вторая встреча</vt:lpstr>
      <vt:lpstr>Сборка игрушка</vt:lpstr>
      <vt:lpstr>Веселая игра с друзьями и наблюдения за работой механизмов</vt:lpstr>
      <vt:lpstr>               Игрушки для детей дошкольного возраста </vt:lpstr>
      <vt:lpstr>Спасибо за внимание ко мне и Конструктору GIGO Управляемые животные.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«Идеальная игрушка для ребенка дошкольного возраста» </dc:title>
  <dc:creator>viniplushik</dc:creator>
  <cp:lastModifiedBy>RePack by Diakov</cp:lastModifiedBy>
  <cp:revision>20</cp:revision>
  <dcterms:created xsi:type="dcterms:W3CDTF">2013-10-28T16:01:46Z</dcterms:created>
  <dcterms:modified xsi:type="dcterms:W3CDTF">2017-09-01T10:17:45Z</dcterms:modified>
</cp:coreProperties>
</file>