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7" r:id="rId12"/>
    <p:sldId id="268" r:id="rId13"/>
    <p:sldId id="269" r:id="rId14"/>
    <p:sldId id="265" r:id="rId15"/>
    <p:sldId id="266" r:id="rId16"/>
    <p:sldId id="273" r:id="rId17"/>
    <p:sldId id="274" r:id="rId18"/>
    <p:sldId id="275" r:id="rId19"/>
    <p:sldId id="276" r:id="rId20"/>
    <p:sldId id="271" r:id="rId21"/>
    <p:sldId id="272" r:id="rId22"/>
    <p:sldId id="280" r:id="rId23"/>
    <p:sldId id="281" r:id="rId24"/>
    <p:sldId id="282" r:id="rId25"/>
    <p:sldId id="277" r:id="rId26"/>
    <p:sldId id="283" r:id="rId27"/>
    <p:sldId id="284" r:id="rId28"/>
    <p:sldId id="286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Развитие связной речи в дошкольном возрасте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456384" cy="26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204864"/>
            <a:ext cx="5746841" cy="37895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785" y="692696"/>
            <a:ext cx="69064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по развитию</a:t>
            </a:r>
          </a:p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связной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речи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дошкольном возрасте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7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Кошка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Захотела кошка спать –</a:t>
            </a:r>
          </a:p>
          <a:p>
            <a:r>
              <a:rPr lang="ru-RU" dirty="0">
                <a:latin typeface="Arial Black" pitchFamily="34" charset="0"/>
              </a:rPr>
              <a:t>Вот и лезет на… кровать.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Маленькая кошка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Сидит на окошке</a:t>
            </a:r>
          </a:p>
          <a:p>
            <a:r>
              <a:rPr lang="ru-RU" dirty="0">
                <a:latin typeface="Arial Black" pitchFamily="34" charset="0"/>
              </a:rPr>
              <a:t>Маленькая … кошка.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Молоко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Это миска. В миске</a:t>
            </a:r>
          </a:p>
          <a:p>
            <a:r>
              <a:rPr lang="ru-RU" dirty="0">
                <a:latin typeface="Arial Black" pitchFamily="34" charset="0"/>
              </a:rPr>
              <a:t>Молоко для… киски.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Договаривание знакомых стихотворений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90" y="2852936"/>
            <a:ext cx="3812856" cy="2855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itchFamily="34" charset="0"/>
              </a:rPr>
              <a:t>- Курочка - рябушечка, куда ты пошла?</a:t>
            </a:r>
          </a:p>
          <a:p>
            <a:r>
              <a:rPr lang="ru-RU" dirty="0">
                <a:latin typeface="Arial Black" pitchFamily="34" charset="0"/>
              </a:rPr>
              <a:t>-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 речку.</a:t>
            </a:r>
          </a:p>
          <a:p>
            <a:r>
              <a:rPr lang="ru-RU" dirty="0">
                <a:latin typeface="Arial Black" pitchFamily="34" charset="0"/>
              </a:rPr>
              <a:t>- Курочка - рябушечка, за чем ты пошла?</a:t>
            </a:r>
          </a:p>
          <a:p>
            <a:r>
              <a:rPr lang="ru-RU" dirty="0">
                <a:latin typeface="Arial Black" pitchFamily="34" charset="0"/>
              </a:rPr>
              <a:t>-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 водичкой.</a:t>
            </a:r>
          </a:p>
          <a:p>
            <a:r>
              <a:rPr lang="ru-RU" dirty="0">
                <a:latin typeface="Arial Black" pitchFamily="34" charset="0"/>
              </a:rPr>
              <a:t>- Курочка - рябушечка, зачем тебе водичка?</a:t>
            </a:r>
          </a:p>
          <a:p>
            <a:r>
              <a:rPr lang="ru-RU" dirty="0">
                <a:latin typeface="Arial Black" pitchFamily="34" charset="0"/>
              </a:rPr>
              <a:t>-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Цыпляток поить.</a:t>
            </a:r>
          </a:p>
          <a:p>
            <a:r>
              <a:rPr lang="ru-RU" dirty="0">
                <a:latin typeface="Arial Black" pitchFamily="34" charset="0"/>
              </a:rPr>
              <a:t>- Курочка - рябушечка, как цыплятки просят пить?</a:t>
            </a:r>
          </a:p>
          <a:p>
            <a:r>
              <a:rPr lang="ru-RU" dirty="0">
                <a:latin typeface="Arial Black" pitchFamily="34" charset="0"/>
              </a:rPr>
              <a:t>-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Пи-пи-пи-пи-пи-пи!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Проговаривание заученного диалога, как образца общения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9" y="1700808"/>
            <a:ext cx="314588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4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3305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Arial Black" pitchFamily="34" charset="0"/>
              </a:rPr>
              <a:t>Утром сорока  проснулась,</a:t>
            </a:r>
          </a:p>
          <a:p>
            <a:r>
              <a:rPr lang="ru-RU" sz="2000" i="1" dirty="0">
                <a:latin typeface="Arial Black" pitchFamily="34" charset="0"/>
              </a:rPr>
              <a:t>Улыбнулась, потянулась,</a:t>
            </a:r>
          </a:p>
          <a:p>
            <a:r>
              <a:rPr lang="ru-RU" sz="2000" i="1" dirty="0">
                <a:latin typeface="Arial Black" pitchFamily="34" charset="0"/>
              </a:rPr>
              <a:t>Раз - росой она умылась,</a:t>
            </a:r>
          </a:p>
          <a:p>
            <a:r>
              <a:rPr lang="ru-RU" sz="2000" i="1" dirty="0">
                <a:latin typeface="Arial Black" pitchFamily="34" charset="0"/>
              </a:rPr>
              <a:t>Два - изящно покружилась,</a:t>
            </a:r>
          </a:p>
          <a:p>
            <a:r>
              <a:rPr lang="ru-RU" sz="2000" i="1" dirty="0">
                <a:latin typeface="Arial Black" pitchFamily="34" charset="0"/>
              </a:rPr>
              <a:t>Три - нагнулась и присела,</a:t>
            </a:r>
          </a:p>
          <a:p>
            <a:r>
              <a:rPr lang="ru-RU" sz="2000" i="1" dirty="0">
                <a:latin typeface="Arial Black" pitchFamily="34" charset="0"/>
              </a:rPr>
              <a:t>А четыре - улетела.</a:t>
            </a:r>
            <a:endParaRPr lang="en-US" sz="2000" i="1" dirty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448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Arial Black" pitchFamily="34" charset="0"/>
              </a:rPr>
              <a:t>Начинается считалка,</a:t>
            </a:r>
          </a:p>
          <a:p>
            <a:r>
              <a:rPr lang="ru-RU" sz="2000" i="1" dirty="0">
                <a:latin typeface="Arial Black" pitchFamily="34" charset="0"/>
              </a:rPr>
              <a:t>На берегу сидела галка,</a:t>
            </a:r>
          </a:p>
          <a:p>
            <a:r>
              <a:rPr lang="ru-RU" sz="2000" i="1" dirty="0">
                <a:latin typeface="Arial Black" pitchFamily="34" charset="0"/>
              </a:rPr>
              <a:t>Две вороны, воробей,</a:t>
            </a:r>
          </a:p>
          <a:p>
            <a:r>
              <a:rPr lang="ru-RU" sz="2000" i="1" dirty="0">
                <a:latin typeface="Arial Black" pitchFamily="34" charset="0"/>
              </a:rPr>
              <a:t>Три сороки, соловей.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Рассказывание считалок с одновременным выполнением простейших действий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08" y="3717032"/>
            <a:ext cx="3024336" cy="22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3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12562" cy="18809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470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Игра «Так бывает или нет? » </a:t>
            </a:r>
          </a:p>
          <a:p>
            <a:r>
              <a:rPr lang="ru-RU" dirty="0">
                <a:latin typeface="Arial Black" pitchFamily="34" charset="0"/>
              </a:rPr>
              <a:t> Ход игры. Обращаясь к детям, воспитатель объясняет правила игры: «Сейчас я буду вам о чем-то рассказывать. В моем рассказе вы должны заметить то, чего не бывает. Кто заметит, тот, после того как я закончу рассказ, скажет, почему так не может быть».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 Примерные рассказы: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 - Наступило лето. Ярко светило солнце, и мы с ребятами вышли на прогулку. Слепили снеговика и стали играть в снежки. 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 - Пришла весна. Выпал снег. Дети развесили на деревьях скворечники. Птицы в них поселились и стали в нем жить. 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 - У Никиты сегодня день рождения. Он принес в д/сад угощения: соленые конфеты, яблоки и сладкие лимоны. Дети ели и удивлялись. Чему они удивлялись?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48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Arial Black" pitchFamily="34" charset="0"/>
              </a:rPr>
              <a:t>Нахождение несоответствий в рассказе</a:t>
            </a:r>
          </a:p>
        </p:txBody>
      </p:sp>
    </p:spTree>
    <p:extLst>
      <p:ext uri="{BB962C8B-B14F-4D97-AF65-F5344CB8AC3E}">
        <p14:creationId xmlns:p14="http://schemas.microsoft.com/office/powerpoint/2010/main" val="37683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91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itchFamily="34" charset="0"/>
              </a:rPr>
              <a:t>Зимой в берлоге</a:t>
            </a:r>
          </a:p>
          <a:p>
            <a:r>
              <a:rPr lang="ru-RU" dirty="0">
                <a:latin typeface="Arial Black" pitchFamily="34" charset="0"/>
              </a:rPr>
              <a:t>Видит сон</a:t>
            </a:r>
          </a:p>
          <a:p>
            <a:r>
              <a:rPr lang="ru-RU" dirty="0">
                <a:latin typeface="Arial Black" pitchFamily="34" charset="0"/>
              </a:rPr>
              <a:t>Лохматый,</a:t>
            </a:r>
          </a:p>
          <a:p>
            <a:r>
              <a:rPr lang="ru-RU" dirty="0">
                <a:latin typeface="Arial Black" pitchFamily="34" charset="0"/>
              </a:rPr>
              <a:t>Косолапый…слон (медведь)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***</a:t>
            </a:r>
          </a:p>
          <a:p>
            <a:r>
              <a:rPr lang="ru-RU" dirty="0">
                <a:latin typeface="Arial Black" pitchFamily="34" charset="0"/>
              </a:rPr>
              <a:t>Быстрее всех от страха</a:t>
            </a:r>
          </a:p>
          <a:p>
            <a:r>
              <a:rPr lang="ru-RU" dirty="0">
                <a:latin typeface="Arial Black" pitchFamily="34" charset="0"/>
              </a:rPr>
              <a:t>Несётся… черепаха (заяц)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***</a:t>
            </a:r>
          </a:p>
          <a:p>
            <a:r>
              <a:rPr lang="ru-RU" dirty="0">
                <a:latin typeface="Arial Black" pitchFamily="34" charset="0"/>
              </a:rPr>
              <a:t>По горной круче проходил</a:t>
            </a:r>
          </a:p>
          <a:p>
            <a:r>
              <a:rPr lang="ru-RU" dirty="0">
                <a:latin typeface="Arial Black" pitchFamily="34" charset="0"/>
              </a:rPr>
              <a:t>Обросший шерстью… крокодил (козёл)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***</a:t>
            </a:r>
          </a:p>
          <a:p>
            <a:r>
              <a:rPr lang="ru-RU" dirty="0">
                <a:latin typeface="Arial Black" pitchFamily="34" charset="0"/>
              </a:rPr>
              <a:t>В тёплой лужице своей</a:t>
            </a:r>
          </a:p>
          <a:p>
            <a:r>
              <a:rPr lang="ru-RU" dirty="0">
                <a:latin typeface="Arial Black" pitchFamily="34" charset="0"/>
              </a:rPr>
              <a:t>Громко квакал… муравей (лягушонок)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***</a:t>
            </a:r>
          </a:p>
          <a:p>
            <a:r>
              <a:rPr lang="ru-RU" dirty="0">
                <a:latin typeface="Arial Black" pitchFamily="34" charset="0"/>
              </a:rPr>
              <a:t>С пальмы вниз,</a:t>
            </a:r>
          </a:p>
          <a:p>
            <a:r>
              <a:rPr lang="ru-RU" dirty="0">
                <a:latin typeface="Arial Black" pitchFamily="34" charset="0"/>
              </a:rPr>
              <a:t>На пальму снова</a:t>
            </a:r>
          </a:p>
          <a:p>
            <a:r>
              <a:rPr lang="ru-RU" dirty="0">
                <a:latin typeface="Arial Black" pitchFamily="34" charset="0"/>
              </a:rPr>
              <a:t>Ловко прыгает… корова (обезьяна)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46" y="3443282"/>
            <a:ext cx="3024336" cy="24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49" y="764704"/>
            <a:ext cx="3343931" cy="2225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" b="12993"/>
          <a:stretch/>
        </p:blipFill>
        <p:spPr bwMode="auto">
          <a:xfrm>
            <a:off x="292746" y="2020976"/>
            <a:ext cx="4067640" cy="23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385" y="980728"/>
            <a:ext cx="4572000" cy="5122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 Black" pitchFamily="34" charset="0"/>
              </a:rPr>
              <a:t>Ча-ча-ча — мама вызвала врача.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Arial Black" pitchFamily="34" charset="0"/>
              </a:rPr>
              <a:t>Чи-чи-чи</a:t>
            </a:r>
            <a:r>
              <a:rPr lang="ru-RU" sz="2000" dirty="0">
                <a:latin typeface="Arial Black" pitchFamily="34" charset="0"/>
              </a:rPr>
              <a:t> — прилетели к нам грачи.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itchFamily="34" charset="0"/>
              </a:rPr>
              <a:t>Чу-чу-чу — в самолёте я лечу.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itchFamily="34" charset="0"/>
              </a:rPr>
              <a:t>Че-че-че — скачет птичка на мяче.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Arial Black" pitchFamily="34" charset="0"/>
              </a:rPr>
              <a:t>Чо-чо-чо</a:t>
            </a:r>
            <a:r>
              <a:rPr lang="ru-RU" sz="2000" dirty="0">
                <a:latin typeface="Arial Black" pitchFamily="34" charset="0"/>
              </a:rPr>
              <a:t> — стало в печке горячо.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itchFamily="34" charset="0"/>
              </a:rPr>
              <a:t>Ра-</a:t>
            </a:r>
            <a:r>
              <a:rPr lang="ru-RU" sz="2000" dirty="0" err="1">
                <a:latin typeface="Arial Black" pitchFamily="34" charset="0"/>
              </a:rPr>
              <a:t>ра</a:t>
            </a:r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err="1">
                <a:latin typeface="Arial Black" pitchFamily="34" charset="0"/>
              </a:rPr>
              <a:t>ра</a:t>
            </a:r>
            <a:r>
              <a:rPr lang="ru-RU" sz="2000" dirty="0">
                <a:latin typeface="Arial Black" pitchFamily="34" charset="0"/>
              </a:rPr>
              <a:t> — сыну спать давно пора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Arial Black" pitchFamily="34" charset="0"/>
              </a:rPr>
              <a:t>Придумывание и договаривание чистоговорок</a:t>
            </a:r>
          </a:p>
        </p:txBody>
      </p:sp>
    </p:spTree>
    <p:extLst>
      <p:ext uri="{BB962C8B-B14F-4D97-AF65-F5344CB8AC3E}">
        <p14:creationId xmlns:p14="http://schemas.microsoft.com/office/powerpoint/2010/main" val="4238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63" y="2463833"/>
            <a:ext cx="2476872" cy="16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8884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Ржет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«И-</a:t>
            </a:r>
            <a:r>
              <a:rPr lang="ru-RU" sz="1600" dirty="0" err="1">
                <a:latin typeface="Arial Black" pitchFamily="34" charset="0"/>
              </a:rPr>
              <a:t>го</a:t>
            </a:r>
            <a:r>
              <a:rPr lang="ru-RU" sz="1600" dirty="0">
                <a:latin typeface="Arial Black" pitchFamily="34" charset="0"/>
              </a:rPr>
              <a:t>-</a:t>
            </a:r>
            <a:r>
              <a:rPr lang="ru-RU" sz="1600" dirty="0" err="1">
                <a:latin typeface="Arial Black" pitchFamily="34" charset="0"/>
              </a:rPr>
              <a:t>го</a:t>
            </a:r>
            <a:r>
              <a:rPr lang="ru-RU" sz="1600" dirty="0">
                <a:latin typeface="Arial Black" pitchFamily="34" charset="0"/>
              </a:rPr>
              <a:t>! - лошадка </a:t>
            </a:r>
            <a:r>
              <a:rPr lang="ru-RU" sz="1600" b="1" dirty="0">
                <a:latin typeface="Arial Black" pitchFamily="34" charset="0"/>
              </a:rPr>
              <a:t>ржёт</a:t>
            </a:r>
            <a:r>
              <a:rPr lang="ru-RU" sz="1600" dirty="0">
                <a:latin typeface="Arial Black" pitchFamily="34" charset="0"/>
              </a:rPr>
              <a:t>,</a:t>
            </a:r>
          </a:p>
          <a:p>
            <a:r>
              <a:rPr lang="ru-RU" sz="1600" dirty="0">
                <a:latin typeface="Arial Black" pitchFamily="34" charset="0"/>
              </a:rPr>
              <a:t>По степи она бредёт, -</a:t>
            </a:r>
          </a:p>
          <a:p>
            <a:r>
              <a:rPr lang="ru-RU" sz="1600" dirty="0">
                <a:latin typeface="Arial Black" pitchFamily="34" charset="0"/>
              </a:rPr>
              <a:t>«О-го-го! Какой простор!</a:t>
            </a:r>
          </a:p>
          <a:p>
            <a:r>
              <a:rPr lang="ru-RU" sz="1600" dirty="0">
                <a:latin typeface="Arial Black" pitchFamily="34" charset="0"/>
              </a:rPr>
              <a:t>Поскачу во весь опор!»</a:t>
            </a:r>
          </a:p>
          <a:p>
            <a:r>
              <a:rPr lang="ru-RU" sz="1600" b="1" dirty="0">
                <a:latin typeface="Arial Black" pitchFamily="34" charset="0"/>
              </a:rPr>
              <a:t> </a:t>
            </a:r>
            <a:endParaRPr lang="ru-RU" sz="1600" dirty="0">
              <a:latin typeface="Arial Black" pitchFamily="34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Хрюкает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Я варю крупу для свинки,</a:t>
            </a:r>
          </a:p>
          <a:p>
            <a:r>
              <a:rPr lang="ru-RU" sz="1600" dirty="0">
                <a:latin typeface="Arial Black" pitchFamily="34" charset="0"/>
              </a:rPr>
              <a:t>Не просыплю ни крупинки.</a:t>
            </a:r>
          </a:p>
          <a:p>
            <a:r>
              <a:rPr lang="ru-RU" sz="1600" dirty="0">
                <a:latin typeface="Arial Black" pitchFamily="34" charset="0"/>
              </a:rPr>
              <a:t>Хрюшка </a:t>
            </a:r>
            <a:r>
              <a:rPr lang="ru-RU" sz="1600" b="1" dirty="0">
                <a:latin typeface="Arial Black" pitchFamily="34" charset="0"/>
              </a:rPr>
              <a:t>хрюкает</a:t>
            </a:r>
            <a:r>
              <a:rPr lang="ru-RU" sz="1600" dirty="0">
                <a:latin typeface="Arial Black" pitchFamily="34" charset="0"/>
              </a:rPr>
              <a:t>: «Хрю-хрю!</a:t>
            </a:r>
          </a:p>
          <a:p>
            <a:r>
              <a:rPr lang="ru-RU" sz="1600" dirty="0">
                <a:latin typeface="Arial Black" pitchFamily="34" charset="0"/>
              </a:rPr>
              <a:t>За обед благодарю!»</a:t>
            </a:r>
          </a:p>
          <a:p>
            <a:br>
              <a:rPr lang="ru-RU" sz="1600" dirty="0">
                <a:latin typeface="Arial Black" pitchFamily="34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Квакает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«</a:t>
            </a:r>
            <a:r>
              <a:rPr lang="ru-RU" sz="1600" dirty="0" err="1">
                <a:latin typeface="Arial Black" pitchFamily="34" charset="0"/>
              </a:rPr>
              <a:t>Ква</a:t>
            </a:r>
            <a:r>
              <a:rPr lang="ru-RU" sz="1600" dirty="0">
                <a:latin typeface="Arial Black" pitchFamily="34" charset="0"/>
              </a:rPr>
              <a:t>!» - заквакал лягушонок,</a:t>
            </a:r>
          </a:p>
          <a:p>
            <a:r>
              <a:rPr lang="ru-RU" sz="1600" dirty="0">
                <a:latin typeface="Arial Black" pitchFamily="34" charset="0"/>
              </a:rPr>
              <a:t>Он позвал своих сестрёнок.</a:t>
            </a:r>
          </a:p>
          <a:p>
            <a:r>
              <a:rPr lang="ru-RU" sz="1600" dirty="0">
                <a:latin typeface="Arial Black" pitchFamily="34" charset="0"/>
              </a:rPr>
              <a:t>«Ква-ква-</a:t>
            </a:r>
            <a:r>
              <a:rPr lang="ru-RU" sz="1600" dirty="0" err="1">
                <a:latin typeface="Arial Black" pitchFamily="34" charset="0"/>
              </a:rPr>
              <a:t>ква</a:t>
            </a:r>
            <a:r>
              <a:rPr lang="ru-RU" sz="1600" dirty="0">
                <a:latin typeface="Arial Black" pitchFamily="34" charset="0"/>
              </a:rPr>
              <a:t>!» - все </a:t>
            </a:r>
            <a:r>
              <a:rPr lang="ru-RU" sz="1600" dirty="0" err="1">
                <a:latin typeface="Arial Black" pitchFamily="34" charset="0"/>
              </a:rPr>
              <a:t>лягушатки</a:t>
            </a:r>
            <a:endParaRPr lang="ru-RU" sz="1600" dirty="0">
              <a:latin typeface="Arial Black" pitchFamily="34" charset="0"/>
            </a:endParaRPr>
          </a:p>
          <a:p>
            <a:r>
              <a:rPr lang="ru-RU" sz="1600" dirty="0">
                <a:latin typeface="Arial Black" pitchFamily="34" charset="0"/>
              </a:rPr>
              <a:t>В камышах играют в прятки.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60648"/>
            <a:ext cx="33843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Холодный – горячий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400" dirty="0">
                <a:latin typeface="Arial Black" pitchFamily="34" charset="0"/>
              </a:rPr>
              <a:t>У меня </a:t>
            </a:r>
            <a:r>
              <a:rPr lang="ru-RU" sz="1400" b="1" dirty="0">
                <a:latin typeface="Arial Black" pitchFamily="34" charset="0"/>
              </a:rPr>
              <a:t>холодный </a:t>
            </a:r>
            <a:r>
              <a:rPr lang="ru-RU" sz="1400" dirty="0">
                <a:latin typeface="Arial Black" pitchFamily="34" charset="0"/>
              </a:rPr>
              <a:t>лед,</a:t>
            </a:r>
          </a:p>
          <a:p>
            <a:r>
              <a:rPr lang="ru-RU" sz="1400" dirty="0">
                <a:latin typeface="Arial Black" pitchFamily="34" charset="0"/>
              </a:rPr>
              <a:t>По ладошке он течет.</a:t>
            </a:r>
          </a:p>
          <a:p>
            <a:r>
              <a:rPr lang="ru-RU" sz="1400" dirty="0">
                <a:latin typeface="Arial Black" pitchFamily="34" charset="0"/>
              </a:rPr>
              <a:t>Потихонечку лед тает,</a:t>
            </a:r>
          </a:p>
          <a:p>
            <a:r>
              <a:rPr lang="ru-RU" sz="1400" dirty="0">
                <a:latin typeface="Arial Black" pitchFamily="34" charset="0"/>
              </a:rPr>
              <a:t>Даже холод пропадает.</a:t>
            </a:r>
          </a:p>
          <a:p>
            <a:r>
              <a:rPr lang="ru-RU" sz="1400" dirty="0">
                <a:latin typeface="Arial Black" pitchFamily="34" charset="0"/>
              </a:rPr>
              <a:t>Суп </a:t>
            </a:r>
            <a:r>
              <a:rPr lang="ru-RU" sz="1400" b="1" dirty="0">
                <a:latin typeface="Arial Black" pitchFamily="34" charset="0"/>
              </a:rPr>
              <a:t>горячий</a:t>
            </a:r>
            <a:r>
              <a:rPr lang="ru-RU" sz="1400" dirty="0">
                <a:latin typeface="Arial Black" pitchFamily="34" charset="0"/>
              </a:rPr>
              <a:t> на огне.</a:t>
            </a:r>
          </a:p>
          <a:p>
            <a:r>
              <a:rPr lang="ru-RU" sz="1400" dirty="0">
                <a:latin typeface="Arial Black" pitchFamily="34" charset="0"/>
              </a:rPr>
              <a:t>«Горячо!» - сказали мне.</a:t>
            </a:r>
          </a:p>
          <a:p>
            <a:r>
              <a:rPr lang="ru-RU" sz="1400" dirty="0">
                <a:latin typeface="Arial Black" pitchFamily="34" charset="0"/>
              </a:rPr>
              <a:t>Чтобы не было беды,</a:t>
            </a:r>
          </a:p>
          <a:p>
            <a:r>
              <a:rPr lang="ru-RU" sz="1400" dirty="0">
                <a:latin typeface="Arial Black" pitchFamily="34" charset="0"/>
              </a:rPr>
              <a:t>Отойду я от плиты.</a:t>
            </a:r>
          </a:p>
          <a:p>
            <a:br>
              <a:rPr lang="ru-RU" sz="1400" dirty="0">
                <a:latin typeface="Arial Black" pitchFamily="34" charset="0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Тяжёлый – лёгкий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400" dirty="0">
                <a:latin typeface="Arial Black" pitchFamily="34" charset="0"/>
              </a:rPr>
              <a:t>Тут лежит </a:t>
            </a:r>
            <a:r>
              <a:rPr lang="ru-RU" sz="1400" b="1" dirty="0">
                <a:latin typeface="Arial Black" pitchFamily="34" charset="0"/>
              </a:rPr>
              <a:t>тяжёлый</a:t>
            </a:r>
            <a:r>
              <a:rPr lang="ru-RU" sz="1400" dirty="0">
                <a:latin typeface="Arial Black" pitchFamily="34" charset="0"/>
              </a:rPr>
              <a:t> камень.</a:t>
            </a:r>
          </a:p>
          <a:p>
            <a:r>
              <a:rPr lang="ru-RU" sz="1400" dirty="0">
                <a:latin typeface="Arial Black" pitchFamily="34" charset="0"/>
              </a:rPr>
              <a:t>Не поднять его руками.</a:t>
            </a:r>
          </a:p>
          <a:p>
            <a:r>
              <a:rPr lang="ru-RU" sz="1400" dirty="0">
                <a:latin typeface="Arial Black" pitchFamily="34" charset="0"/>
              </a:rPr>
              <a:t>И не сдвинуть – так тяжёл.</a:t>
            </a:r>
          </a:p>
          <a:p>
            <a:r>
              <a:rPr lang="ru-RU" sz="1400" dirty="0">
                <a:latin typeface="Arial Black" pitchFamily="34" charset="0"/>
              </a:rPr>
              <a:t>Пусть лежит, а я пошёл.</a:t>
            </a:r>
          </a:p>
          <a:p>
            <a:r>
              <a:rPr lang="ru-RU" sz="1400" dirty="0">
                <a:latin typeface="Arial Black" pitchFamily="34" charset="0"/>
              </a:rPr>
              <a:t>Шар воздушный </a:t>
            </a:r>
            <a:r>
              <a:rPr lang="ru-RU" sz="1400" b="1" dirty="0">
                <a:latin typeface="Arial Black" pitchFamily="34" charset="0"/>
              </a:rPr>
              <a:t>лёгкий</a:t>
            </a:r>
            <a:r>
              <a:rPr lang="ru-RU" sz="1400" dirty="0">
                <a:latin typeface="Arial Black" pitchFamily="34" charset="0"/>
              </a:rPr>
              <a:t> был.</a:t>
            </a:r>
          </a:p>
          <a:p>
            <a:r>
              <a:rPr lang="ru-RU" sz="1400" dirty="0">
                <a:latin typeface="Arial Black" pitchFamily="34" charset="0"/>
              </a:rPr>
              <a:t>Ветер шарик подхватил</a:t>
            </a:r>
          </a:p>
          <a:p>
            <a:r>
              <a:rPr lang="ru-RU" sz="1400" dirty="0">
                <a:latin typeface="Arial Black" pitchFamily="34" charset="0"/>
              </a:rPr>
              <a:t>И легко его понёс.</a:t>
            </a:r>
          </a:p>
          <a:p>
            <a:r>
              <a:rPr lang="ru-RU" sz="1400" dirty="0">
                <a:latin typeface="Arial Black" pitchFamily="34" charset="0"/>
              </a:rPr>
              <a:t>Улетай до самых звёзд!</a:t>
            </a:r>
          </a:p>
          <a:p>
            <a:r>
              <a:rPr lang="ru-RU" sz="1400" b="1" dirty="0">
                <a:latin typeface="Arial Black" pitchFamily="34" charset="0"/>
              </a:rPr>
              <a:t> </a:t>
            </a:r>
            <a:endParaRPr lang="ru-RU" sz="1400" dirty="0">
              <a:latin typeface="Arial Black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Грустный – весёлый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400" dirty="0">
                <a:latin typeface="Arial Black" pitchFamily="34" charset="0"/>
              </a:rPr>
              <a:t>Мальчик </a:t>
            </a:r>
            <a:r>
              <a:rPr lang="ru-RU" sz="1400" b="1" dirty="0">
                <a:latin typeface="Arial Black" pitchFamily="34" charset="0"/>
              </a:rPr>
              <a:t>грустный</a:t>
            </a:r>
            <a:r>
              <a:rPr lang="ru-RU" sz="1400" dirty="0">
                <a:latin typeface="Arial Black" pitchFamily="34" charset="0"/>
              </a:rPr>
              <a:t> почему?</a:t>
            </a:r>
          </a:p>
          <a:p>
            <a:r>
              <a:rPr lang="ru-RU" sz="1400" dirty="0">
                <a:latin typeface="Arial Black" pitchFamily="34" charset="0"/>
              </a:rPr>
              <a:t>Не везёт весь день ему.</a:t>
            </a:r>
          </a:p>
          <a:p>
            <a:r>
              <a:rPr lang="ru-RU" sz="1400" dirty="0">
                <a:latin typeface="Arial Black" pitchFamily="34" charset="0"/>
              </a:rPr>
              <a:t>Вазу утром он разбил,</a:t>
            </a:r>
          </a:p>
          <a:p>
            <a:r>
              <a:rPr lang="ru-RU" sz="1400" dirty="0">
                <a:latin typeface="Arial Black" pitchFamily="34" charset="0"/>
              </a:rPr>
              <a:t>И немножко загрустил.</a:t>
            </a:r>
          </a:p>
          <a:p>
            <a:r>
              <a:rPr lang="ru-RU" sz="1400" dirty="0">
                <a:latin typeface="Arial Black" pitchFamily="34" charset="0"/>
              </a:rPr>
              <a:t>Наш малыш </a:t>
            </a:r>
            <a:r>
              <a:rPr lang="ru-RU" sz="1400" b="1" dirty="0">
                <a:latin typeface="Arial Black" pitchFamily="34" charset="0"/>
              </a:rPr>
              <a:t>весёлый</a:t>
            </a:r>
            <a:r>
              <a:rPr lang="ru-RU" sz="1400" dirty="0">
                <a:latin typeface="Arial Black" pitchFamily="34" charset="0"/>
              </a:rPr>
              <a:t> встал,</a:t>
            </a:r>
          </a:p>
          <a:p>
            <a:r>
              <a:rPr lang="ru-RU" sz="1400" dirty="0">
                <a:latin typeface="Arial Black" pitchFamily="34" charset="0"/>
              </a:rPr>
              <a:t>Маму радостно позвал.</a:t>
            </a:r>
          </a:p>
          <a:p>
            <a:r>
              <a:rPr lang="ru-RU" sz="1400" dirty="0">
                <a:latin typeface="Arial Black" pitchFamily="34" charset="0"/>
              </a:rPr>
              <a:t>Улыбнулся,  словно солнце</a:t>
            </a:r>
          </a:p>
          <a:p>
            <a:r>
              <a:rPr lang="ru-RU" sz="1400" dirty="0">
                <a:latin typeface="Arial Black" pitchFamily="34" charset="0"/>
              </a:rPr>
              <a:t>Заглянуло нам в оконце.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 Black" pitchFamily="34" charset="0"/>
              </a:rPr>
              <a:t>Уточнение и пополнение словаря через проговаривание стихотворений</a:t>
            </a:r>
          </a:p>
        </p:txBody>
      </p:sp>
    </p:spTree>
    <p:extLst>
      <p:ext uri="{BB962C8B-B14F-4D97-AF65-F5344CB8AC3E}">
        <p14:creationId xmlns:p14="http://schemas.microsoft.com/office/powerpoint/2010/main" val="4505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1949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Волчья пасть</a:t>
            </a:r>
            <a:endParaRPr lang="ru-RU" i="1" dirty="0"/>
          </a:p>
          <a:p>
            <a:r>
              <a:rPr lang="ru-RU" i="1" dirty="0"/>
              <a:t>Волк в лесу зевнул под ёлкой.</a:t>
            </a:r>
          </a:p>
          <a:p>
            <a:r>
              <a:rPr lang="ru-RU" i="1" dirty="0"/>
              <a:t>Зубы острые у волка.</a:t>
            </a:r>
          </a:p>
          <a:p>
            <a:r>
              <a:rPr lang="ru-RU" i="1" dirty="0"/>
              <a:t>Это злая </a:t>
            </a:r>
            <a:r>
              <a:rPr lang="ru-RU" b="1" i="1" dirty="0"/>
              <a:t>волчья</a:t>
            </a:r>
            <a:r>
              <a:rPr lang="ru-RU" i="1" dirty="0"/>
              <a:t> пасть </a:t>
            </a:r>
          </a:p>
          <a:p>
            <a:r>
              <a:rPr lang="ru-RU" i="1" dirty="0"/>
              <a:t>Для зайчат одна напасть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Медвежий сон</a:t>
            </a:r>
            <a:endParaRPr lang="ru-RU" i="1" dirty="0"/>
          </a:p>
          <a:p>
            <a:r>
              <a:rPr lang="ru-RU" i="1" dirty="0"/>
              <a:t>Спит зимой медведь в берлоге.</a:t>
            </a:r>
          </a:p>
          <a:p>
            <a:r>
              <a:rPr lang="ru-RU" i="1" dirty="0"/>
              <a:t>Сон </a:t>
            </a:r>
            <a:r>
              <a:rPr lang="ru-RU" b="1" i="1" dirty="0"/>
              <a:t>медвежий</a:t>
            </a:r>
            <a:r>
              <a:rPr lang="ru-RU" i="1" dirty="0"/>
              <a:t> крепкий, долгий.</a:t>
            </a:r>
          </a:p>
          <a:p>
            <a:r>
              <a:rPr lang="ru-RU" i="1" dirty="0"/>
              <a:t>В зимний праздник Новый год</a:t>
            </a:r>
          </a:p>
          <a:p>
            <a:r>
              <a:rPr lang="ru-RU" i="1" dirty="0"/>
              <a:t>Снится мишке сладкий мёд.</a:t>
            </a:r>
          </a:p>
          <a:p>
            <a:r>
              <a:rPr lang="ru-RU" i="1" dirty="0"/>
              <a:t> </a:t>
            </a:r>
          </a:p>
          <a:p>
            <a:br>
              <a:rPr lang="ru-RU" b="1" i="1" dirty="0"/>
            </a:br>
            <a:r>
              <a:rPr lang="ru-RU" b="1" i="1" dirty="0"/>
              <a:t>Жирафовая шея</a:t>
            </a:r>
            <a:endParaRPr lang="ru-RU" i="1" dirty="0"/>
          </a:p>
          <a:p>
            <a:r>
              <a:rPr lang="ru-RU" i="1" dirty="0"/>
              <a:t>Длинна </a:t>
            </a:r>
            <a:r>
              <a:rPr lang="ru-RU" b="1" i="1" dirty="0"/>
              <a:t>жирафовая </a:t>
            </a:r>
            <a:r>
              <a:rPr lang="ru-RU" i="1" dirty="0"/>
              <a:t>шея.</a:t>
            </a:r>
          </a:p>
          <a:p>
            <a:r>
              <a:rPr lang="ru-RU" i="1" dirty="0"/>
              <a:t>Жираф доволен очень ею.</a:t>
            </a:r>
          </a:p>
          <a:p>
            <a:r>
              <a:rPr lang="ru-RU" i="1" dirty="0"/>
              <a:t>Висят листочки высоко.</a:t>
            </a:r>
          </a:p>
          <a:p>
            <a:r>
              <a:rPr lang="ru-RU" i="1" dirty="0"/>
              <a:t>Их достаёт жираф легко.</a:t>
            </a:r>
          </a:p>
          <a:p>
            <a:r>
              <a:rPr lang="ru-RU" i="1" dirty="0"/>
              <a:t> </a:t>
            </a:r>
          </a:p>
          <a:p>
            <a:r>
              <a:rPr lang="ru-RU" b="1" i="1" dirty="0"/>
              <a:t>Паучья паутинка</a:t>
            </a:r>
            <a:endParaRPr lang="ru-RU" i="1" dirty="0"/>
          </a:p>
          <a:p>
            <a:r>
              <a:rPr lang="ru-RU" i="1" dirty="0"/>
              <a:t>Паутинка паука,</a:t>
            </a:r>
          </a:p>
          <a:p>
            <a:r>
              <a:rPr lang="ru-RU" i="1" dirty="0"/>
              <a:t>Словно сеточка, крепка.</a:t>
            </a:r>
          </a:p>
          <a:p>
            <a:r>
              <a:rPr lang="ru-RU" i="1" dirty="0"/>
              <a:t>На </a:t>
            </a:r>
            <a:r>
              <a:rPr lang="ru-RU" b="1" i="1" dirty="0"/>
              <a:t>паучьи </a:t>
            </a:r>
            <a:r>
              <a:rPr lang="ru-RU" i="1" dirty="0"/>
              <a:t>паутинки</a:t>
            </a:r>
          </a:p>
          <a:p>
            <a:r>
              <a:rPr lang="ru-RU" i="1" dirty="0"/>
              <a:t>Мухи льют свои слезинки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67536" y="6735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На берегу, где плещется река,</a:t>
            </a:r>
          </a:p>
          <a:p>
            <a:r>
              <a:rPr lang="ru-RU" i="1" dirty="0"/>
              <a:t>Мы строим замок </a:t>
            </a:r>
            <a:r>
              <a:rPr lang="ru-RU" b="1" i="1" dirty="0"/>
              <a:t>из песка</a:t>
            </a:r>
            <a:r>
              <a:rPr lang="ru-RU" i="1" dirty="0"/>
              <a:t>.</a:t>
            </a:r>
          </a:p>
          <a:p>
            <a:r>
              <a:rPr lang="ru-RU" i="1" dirty="0"/>
              <a:t>Жаль только, что не прочный.</a:t>
            </a:r>
          </a:p>
          <a:p>
            <a:r>
              <a:rPr lang="ru-RU" i="1" dirty="0"/>
              <a:t>Замок наш </a:t>
            </a:r>
            <a:r>
              <a:rPr lang="ru-RU" b="1" i="1" dirty="0"/>
              <a:t>песочный</a:t>
            </a:r>
            <a:r>
              <a:rPr lang="ru-RU" i="1" dirty="0"/>
              <a:t>.</a:t>
            </a:r>
          </a:p>
          <a:p>
            <a:r>
              <a:rPr lang="ru-RU" i="1" dirty="0"/>
              <a:t> </a:t>
            </a:r>
          </a:p>
          <a:p>
            <a:r>
              <a:rPr lang="ru-RU" i="1" dirty="0"/>
              <a:t>Крышка столика была</a:t>
            </a:r>
          </a:p>
          <a:p>
            <a:r>
              <a:rPr lang="ru-RU" i="1" dirty="0"/>
              <a:t>Из прозрачного </a:t>
            </a:r>
            <a:r>
              <a:rPr lang="ru-RU" b="1" i="1" dirty="0"/>
              <a:t>стекла.</a:t>
            </a:r>
            <a:endParaRPr lang="ru-RU" i="1" dirty="0"/>
          </a:p>
          <a:p>
            <a:r>
              <a:rPr lang="ru-RU" i="1" dirty="0"/>
              <a:t>Нашу кошку под столом</a:t>
            </a:r>
          </a:p>
          <a:p>
            <a:r>
              <a:rPr lang="ru-RU" i="1" dirty="0"/>
              <a:t>Обязательно найдем.</a:t>
            </a:r>
          </a:p>
          <a:p>
            <a:br>
              <a:rPr lang="ru-RU" i="1" dirty="0"/>
            </a:br>
            <a:r>
              <a:rPr lang="ru-RU" b="1" i="1" dirty="0"/>
              <a:t>Из железа</a:t>
            </a:r>
            <a:r>
              <a:rPr lang="ru-RU" i="1" dirty="0"/>
              <a:t> лом </a:t>
            </a:r>
            <a:r>
              <a:rPr lang="ru-RU" b="1" i="1" dirty="0"/>
              <a:t>железный</a:t>
            </a:r>
            <a:r>
              <a:rPr lang="ru-RU" i="1" dirty="0"/>
              <a:t>,</a:t>
            </a:r>
          </a:p>
          <a:p>
            <a:r>
              <a:rPr lang="ru-RU" i="1" dirty="0"/>
              <a:t>Он в хозяйстве нам полезный.</a:t>
            </a:r>
          </a:p>
          <a:p>
            <a:r>
              <a:rPr lang="ru-RU" i="1" dirty="0"/>
              <a:t>Если скользко перед домом,</a:t>
            </a:r>
          </a:p>
          <a:p>
            <a:r>
              <a:rPr lang="ru-RU" i="1" dirty="0"/>
              <a:t>Колем лед железным ломом.</a:t>
            </a:r>
          </a:p>
          <a:p>
            <a:r>
              <a:rPr lang="ru-RU" i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842869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Мы купили в магазине</a:t>
            </a:r>
          </a:p>
          <a:p>
            <a:r>
              <a:rPr lang="ru-RU" i="1" dirty="0"/>
              <a:t>Всем сапожки </a:t>
            </a:r>
            <a:r>
              <a:rPr lang="ru-RU" b="1" i="1" dirty="0"/>
              <a:t>из резины.</a:t>
            </a:r>
            <a:endParaRPr lang="ru-RU" i="1" dirty="0"/>
          </a:p>
          <a:p>
            <a:r>
              <a:rPr lang="ru-RU" i="1" dirty="0"/>
              <a:t>В дождик лужи на дорожках.</a:t>
            </a:r>
          </a:p>
          <a:p>
            <a:r>
              <a:rPr lang="ru-RU" i="1" dirty="0"/>
              <a:t>Мы - в </a:t>
            </a:r>
            <a:r>
              <a:rPr lang="ru-RU" b="1" i="1" dirty="0"/>
              <a:t>резиновых </a:t>
            </a:r>
            <a:r>
              <a:rPr lang="ru-RU" i="1" dirty="0"/>
              <a:t>сапожках.</a:t>
            </a:r>
          </a:p>
          <a:p>
            <a:r>
              <a:rPr lang="ru-RU" i="1" dirty="0"/>
              <a:t> </a:t>
            </a:r>
          </a:p>
          <a:p>
            <a:r>
              <a:rPr lang="ru-RU" b="1" i="1" dirty="0"/>
              <a:t>Пластмассовые</a:t>
            </a:r>
            <a:r>
              <a:rPr lang="ru-RU" i="1" dirty="0"/>
              <a:t> слоники</a:t>
            </a:r>
          </a:p>
          <a:p>
            <a:r>
              <a:rPr lang="ru-RU" i="1" dirty="0"/>
              <a:t>Живут в картонном домике.</a:t>
            </a:r>
          </a:p>
          <a:p>
            <a:r>
              <a:rPr lang="ru-RU" b="1" i="1" dirty="0"/>
              <a:t>Из пластмассы</a:t>
            </a:r>
            <a:r>
              <a:rPr lang="ru-RU" i="1" dirty="0"/>
              <a:t> у игрушек</a:t>
            </a:r>
          </a:p>
          <a:p>
            <a:r>
              <a:rPr lang="ru-RU" i="1" dirty="0"/>
              <a:t>Хобот, туловище, уши.</a:t>
            </a:r>
          </a:p>
          <a:p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14675"/>
            <a:ext cx="2931387" cy="21957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3784"/>
          <a:stretch/>
        </p:blipFill>
        <p:spPr bwMode="auto">
          <a:xfrm>
            <a:off x="323529" y="1091820"/>
            <a:ext cx="4158686" cy="54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Расскажу вам о делах</a:t>
            </a:r>
          </a:p>
        </p:txBody>
      </p:sp>
      <p:pic>
        <p:nvPicPr>
          <p:cNvPr id="12291" name="Picture 3" descr="ч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23991" r="11402" b="33842"/>
          <a:stretch/>
        </p:blipFill>
        <p:spPr bwMode="auto">
          <a:xfrm>
            <a:off x="4572550" y="1556792"/>
            <a:ext cx="4189862" cy="31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8785" y="502736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Что помыла Маша? </a:t>
            </a:r>
          </a:p>
          <a:p>
            <a:r>
              <a:rPr lang="ru-RU" dirty="0">
                <a:latin typeface="Arial Black" pitchFamily="34" charset="0"/>
              </a:rPr>
              <a:t>Кого помыла Маша?</a:t>
            </a:r>
          </a:p>
          <a:p>
            <a:r>
              <a:rPr lang="ru-RU" dirty="0">
                <a:latin typeface="Arial Black" pitchFamily="34" charset="0"/>
              </a:rPr>
              <a:t>Чем мыла Маша? </a:t>
            </a:r>
          </a:p>
        </p:txBody>
      </p:sp>
    </p:spTree>
    <p:extLst>
      <p:ext uri="{BB962C8B-B14F-4D97-AF65-F5344CB8AC3E}">
        <p14:creationId xmlns:p14="http://schemas.microsoft.com/office/powerpoint/2010/main" val="40866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5076056" y="3212976"/>
            <a:ext cx="3309796" cy="327470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755576" y="3247318"/>
            <a:ext cx="3024336" cy="324036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920296" y="1124744"/>
            <a:ext cx="3024336" cy="324036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Трапеция 8"/>
          <p:cNvSpPr/>
          <p:nvPr/>
        </p:nvSpPr>
        <p:spPr>
          <a:xfrm>
            <a:off x="2827926" y="201414"/>
            <a:ext cx="3235880" cy="191683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3137" y="663079"/>
            <a:ext cx="6910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 Е Ч 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3651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  <a:cs typeface="Arial" pitchFamily="34" charset="0"/>
              </a:rPr>
              <a:t>Познание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657491"/>
            <a:ext cx="2733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Регуляция поведения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0296" y="24208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Общение</a:t>
            </a:r>
          </a:p>
        </p:txBody>
      </p:sp>
    </p:spTree>
    <p:extLst>
      <p:ext uri="{BB962C8B-B14F-4D97-AF65-F5344CB8AC3E}">
        <p14:creationId xmlns:p14="http://schemas.microsoft.com/office/powerpoint/2010/main" val="16832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мама\новое-2\FUPC3lneN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757" r="6679"/>
          <a:stretch/>
        </p:blipFill>
        <p:spPr bwMode="auto">
          <a:xfrm>
            <a:off x="755576" y="869793"/>
            <a:ext cx="6869151" cy="55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Рассказы с рисунками, содержащие слова с определенным звуков</a:t>
            </a:r>
          </a:p>
        </p:txBody>
      </p:sp>
    </p:spTree>
    <p:extLst>
      <p:ext uri="{BB962C8B-B14F-4D97-AF65-F5344CB8AC3E}">
        <p14:creationId xmlns:p14="http://schemas.microsoft.com/office/powerpoint/2010/main" val="3347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7795" b="31516"/>
          <a:stretch/>
        </p:blipFill>
        <p:spPr bwMode="auto">
          <a:xfrm>
            <a:off x="2123728" y="836712"/>
            <a:ext cx="5145206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Составление рассказа по серии картин</a:t>
            </a:r>
          </a:p>
        </p:txBody>
      </p:sp>
    </p:spTree>
    <p:extLst>
      <p:ext uri="{BB962C8B-B14F-4D97-AF65-F5344CB8AC3E}">
        <p14:creationId xmlns:p14="http://schemas.microsoft.com/office/powerpoint/2010/main" val="23355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8"/>
          <a:stretch/>
        </p:blipFill>
        <p:spPr bwMode="auto">
          <a:xfrm>
            <a:off x="870593" y="689723"/>
            <a:ext cx="3982254" cy="57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326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Составление рассказа по заданному началу с дополнительными заданиями</a:t>
            </a:r>
          </a:p>
        </p:txBody>
      </p:sp>
    </p:spTree>
    <p:extLst>
      <p:ext uri="{BB962C8B-B14F-4D97-AF65-F5344CB8AC3E}">
        <p14:creationId xmlns:p14="http://schemas.microsoft.com/office/powerpoint/2010/main" val="1369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74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Около дома был сад.</a:t>
            </a:r>
          </a:p>
          <a:p>
            <a:r>
              <a:rPr lang="ru-RU" dirty="0"/>
              <a:t>В саду росла высокая сосна.</a:t>
            </a:r>
          </a:p>
          <a:p>
            <a:r>
              <a:rPr lang="ru-RU" dirty="0"/>
              <a:t>Под сосной стояла скамейка.</a:t>
            </a:r>
          </a:p>
          <a:p>
            <a:r>
              <a:rPr lang="ru-RU" dirty="0"/>
              <a:t>На скамейке сидела Соня.</a:t>
            </a:r>
          </a:p>
          <a:p>
            <a:r>
              <a:rPr lang="ru-RU" dirty="0"/>
              <a:t>Соня увидела собаку.</a:t>
            </a:r>
          </a:p>
          <a:p>
            <a:r>
              <a:rPr lang="ru-RU" dirty="0"/>
              <a:t>Собаку Соня накормила колбасой.</a:t>
            </a:r>
          </a:p>
          <a:p>
            <a:r>
              <a:rPr lang="ru-RU" dirty="0"/>
              <a:t>Колбаса была ужасно вкусная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88905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791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Рассказы цепной структуры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76" y="801656"/>
            <a:ext cx="3491880" cy="50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4631" y="5883245"/>
            <a:ext cx="171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 звук С</a:t>
            </a:r>
          </a:p>
        </p:txBody>
      </p:sp>
    </p:spTree>
    <p:extLst>
      <p:ext uri="{BB962C8B-B14F-4D97-AF65-F5344CB8AC3E}">
        <p14:creationId xmlns:p14="http://schemas.microsoft.com/office/powerpoint/2010/main" val="17835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208" y="404664"/>
            <a:ext cx="3870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Около леса раскинулась лужайка.</a:t>
            </a:r>
          </a:p>
          <a:p>
            <a:r>
              <a:rPr lang="ru-RU" dirty="0"/>
              <a:t>На лужайке гулял Женя.</a:t>
            </a:r>
          </a:p>
          <a:p>
            <a:r>
              <a:rPr lang="ru-RU" dirty="0"/>
              <a:t>Женя увидел жука.</a:t>
            </a:r>
          </a:p>
          <a:p>
            <a:r>
              <a:rPr lang="ru-RU" dirty="0"/>
              <a:t>Жук сидел на ежевике.</a:t>
            </a:r>
          </a:p>
          <a:p>
            <a:r>
              <a:rPr lang="ru-RU" dirty="0"/>
              <a:t>Ежевику Женя положил в жбан.</a:t>
            </a:r>
          </a:p>
          <a:p>
            <a:r>
              <a:rPr lang="ru-RU" dirty="0"/>
              <a:t>В жбане у Жени жалобно жужжал жук.</a:t>
            </a:r>
          </a:p>
          <a:p>
            <a:r>
              <a:rPr lang="ru-RU" dirty="0"/>
              <a:t>Жука пожалел Женя.</a:t>
            </a:r>
          </a:p>
          <a:p>
            <a:r>
              <a:rPr lang="ru-RU" dirty="0"/>
              <a:t>Женя посадил жука на ежевику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0" y="3212976"/>
            <a:ext cx="3414491" cy="29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89222"/>
            <a:ext cx="3635896" cy="52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20296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Звук Ж</a:t>
            </a:r>
          </a:p>
        </p:txBody>
      </p:sp>
    </p:spTree>
    <p:extLst>
      <p:ext uri="{BB962C8B-B14F-4D97-AF65-F5344CB8AC3E}">
        <p14:creationId xmlns:p14="http://schemas.microsoft.com/office/powerpoint/2010/main" val="19228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11960" y="188640"/>
            <a:ext cx="4608512" cy="2722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 descr="SWScan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3744416" cy="26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09" y="359313"/>
            <a:ext cx="1184413" cy="9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2" y="359313"/>
            <a:ext cx="1440160" cy="10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25" y="1912047"/>
            <a:ext cx="907420" cy="86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50" y="1912047"/>
            <a:ext cx="1619672" cy="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>
            <a:stCxn id="24" idx="0"/>
            <a:endCxn id="24" idx="2"/>
          </p:cNvCxnSpPr>
          <p:nvPr/>
        </p:nvCxnSpPr>
        <p:spPr>
          <a:xfrm>
            <a:off x="6516216" y="188640"/>
            <a:ext cx="0" cy="27227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4" idx="1"/>
            <a:endCxn id="24" idx="3"/>
          </p:cNvCxnSpPr>
          <p:nvPr/>
        </p:nvCxnSpPr>
        <p:spPr>
          <a:xfrm>
            <a:off x="4211960" y="1550032"/>
            <a:ext cx="46085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72564"/>
            <a:ext cx="4177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Схема описательного рассказа о профессиях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6809" y="1353773"/>
            <a:ext cx="180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Название профессии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6216" y="1353773"/>
            <a:ext cx="2233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Место работы</a:t>
            </a:r>
          </a:p>
        </p:txBody>
      </p:sp>
      <p:sp>
        <p:nvSpPr>
          <p:cNvPr id="13312" name="TextBox 13311"/>
          <p:cNvSpPr txBox="1"/>
          <p:nvPr/>
        </p:nvSpPr>
        <p:spPr>
          <a:xfrm>
            <a:off x="4319384" y="155003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Какую работу выполняет</a:t>
            </a:r>
          </a:p>
        </p:txBody>
      </p:sp>
      <p:sp>
        <p:nvSpPr>
          <p:cNvPr id="13314" name="TextBox 13313"/>
          <p:cNvSpPr txBox="1"/>
          <p:nvPr/>
        </p:nvSpPr>
        <p:spPr>
          <a:xfrm>
            <a:off x="6634116" y="16307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Необходимые инструменты</a:t>
            </a:r>
          </a:p>
        </p:txBody>
      </p:sp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06" y="3294803"/>
            <a:ext cx="1055154" cy="11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0025"/>
            <a:ext cx="1135262" cy="11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3294803"/>
            <a:ext cx="1210423" cy="12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79628"/>
            <a:ext cx="1296144" cy="12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88" y="3230025"/>
            <a:ext cx="123305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5" y="4590947"/>
            <a:ext cx="1518485" cy="135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00" y="4644886"/>
            <a:ext cx="1327896" cy="13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3314"/>
          <p:cNvSpPr txBox="1"/>
          <p:nvPr/>
        </p:nvSpPr>
        <p:spPr>
          <a:xfrm>
            <a:off x="6265016" y="3231766"/>
            <a:ext cx="238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Описание здания</a:t>
            </a:r>
          </a:p>
        </p:txBody>
      </p:sp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57" y="3906754"/>
            <a:ext cx="3138325" cy="23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80339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ВОЛК И КОЗА</a:t>
            </a:r>
            <a:endParaRPr lang="ru-RU" sz="1200" dirty="0">
              <a:latin typeface="Times New Roman"/>
              <a:ea typeface="Times New Roman"/>
            </a:endParaRPr>
          </a:p>
          <a:p>
            <a:pPr marL="3619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Видит волк, что коза пасется на горе, и никак ему к ней не подобраться. Волк козе и говорит: «Иди, коза, вниз, тут и место поровнее и трава для корма слаще. А коза ему и отвечает: «Нет, волк, не пойду! Ты не о моем, а о своем корме печешься!»</a:t>
            </a:r>
            <a:endParaRPr lang="ru-RU" sz="1200" dirty="0">
              <a:latin typeface="Times New Roman"/>
              <a:ea typeface="Times New Roman"/>
            </a:endParaRPr>
          </a:p>
          <a:p>
            <a:pPr marL="36195" algn="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(Л.Н. Толстой) </a:t>
            </a:r>
            <a:endParaRPr lang="ru-RU" sz="1200" dirty="0">
              <a:latin typeface="Times New Roman"/>
              <a:ea typeface="Times New Roman"/>
            </a:endParaRPr>
          </a:p>
          <a:p>
            <a:pPr marL="36195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Вопросы: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"/>
              <a:tabLst>
                <a:tab pos="18034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Где паслась коза? </a:t>
            </a:r>
            <a:r>
              <a:rPr lang="ru-RU" i="1" cap="small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Мог ли волк к ней подобраться?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Зачем волк предлагал козе спуститься с горы?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Как ты думаешь — внизу трава действительно была слаще?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 каком корме для волка говорит коза?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Кто из зверей (волк или коза) хищник?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Что могло случиться с козой, если бы она приблизилась к волку?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Могла бы коза стать кормом для волка?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204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 чьем корме заботился волк?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80339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Анализ текста для пересказа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50" y="2060848"/>
            <a:ext cx="3548238" cy="369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itchFamily="34" charset="0"/>
              </a:rPr>
              <a:t>Рассказать, во что превратятся следующие предметы.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Стул без спинки 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Стол без ножек 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Чашка без ручки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Окно без стекол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Кепка без козырька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Кофта без рукавов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Снеговик без холода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Мороженое без холодильника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Дерево без веток 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Спички без серы 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Диван без спинки 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Книга без страниц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Карандаш без грифеля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Телевизор без электричества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Всадник без лошади 	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Подушка без перьев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921"/>
            <a:ext cx="1800200" cy="133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542"/>
            <a:ext cx="1164332" cy="174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94" y="1300954"/>
            <a:ext cx="1120899" cy="15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7402" b="16210"/>
          <a:stretch/>
        </p:blipFill>
        <p:spPr bwMode="auto">
          <a:xfrm>
            <a:off x="5652120" y="2177133"/>
            <a:ext cx="1152128" cy="8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" b="10105"/>
          <a:stretch/>
        </p:blipFill>
        <p:spPr bwMode="auto">
          <a:xfrm>
            <a:off x="6733066" y="2335664"/>
            <a:ext cx="1163480" cy="94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46" y="3082320"/>
            <a:ext cx="871537" cy="131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r="40613"/>
          <a:stretch/>
        </p:blipFill>
        <p:spPr bwMode="auto">
          <a:xfrm>
            <a:off x="5732967" y="3429000"/>
            <a:ext cx="1127226" cy="11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73" y="4396769"/>
            <a:ext cx="1276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84" y="5013176"/>
            <a:ext cx="123348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35" y="4960775"/>
            <a:ext cx="808484" cy="101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48" y="5292120"/>
            <a:ext cx="992040" cy="9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79962"/>
            <a:ext cx="124301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429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Рыжий кот пьёт молоко.</a:t>
            </a:r>
          </a:p>
          <a:p>
            <a:r>
              <a:rPr lang="ru-RU" sz="2000" dirty="0">
                <a:latin typeface="Arial Black" pitchFamily="34" charset="0"/>
              </a:rPr>
              <a:t>-Кто пьёт молоко?</a:t>
            </a:r>
          </a:p>
          <a:p>
            <a:r>
              <a:rPr lang="ru-RU" sz="2000" dirty="0">
                <a:latin typeface="Arial Black" pitchFamily="34" charset="0"/>
              </a:rPr>
              <a:t>-Какого цвета кот?</a:t>
            </a:r>
          </a:p>
          <a:p>
            <a:r>
              <a:rPr lang="ru-RU" sz="2000" dirty="0">
                <a:latin typeface="Arial Black" pitchFamily="34" charset="0"/>
              </a:rPr>
              <a:t>-Что пьёт рыжий кот?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48" y="2780928"/>
            <a:ext cx="6339313" cy="34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01726"/>
            <a:ext cx="824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Ответы на вопросы по картинке и прочитанному предложению</a:t>
            </a:r>
          </a:p>
        </p:txBody>
      </p:sp>
    </p:spTree>
    <p:extLst>
      <p:ext uri="{BB962C8B-B14F-4D97-AF65-F5344CB8AC3E}">
        <p14:creationId xmlns:p14="http://schemas.microsoft.com/office/powerpoint/2010/main" val="12750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9" y="733584"/>
            <a:ext cx="3816423" cy="56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3771131" cy="54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819" y="188640"/>
            <a:ext cx="826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Составление рассказа по серии картин с заданным началом и словами к каждой картинке</a:t>
            </a:r>
          </a:p>
        </p:txBody>
      </p:sp>
    </p:spTree>
    <p:extLst>
      <p:ext uri="{BB962C8B-B14F-4D97-AF65-F5344CB8AC3E}">
        <p14:creationId xmlns:p14="http://schemas.microsoft.com/office/powerpoint/2010/main" val="1175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072" y="908720"/>
            <a:ext cx="81676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Овладение речью должно</a:t>
            </a:r>
          </a:p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быть своевременным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14" y="2850955"/>
            <a:ext cx="5031799" cy="331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576123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6998" y="4046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Где может стоять этот </a:t>
            </a:r>
            <a:r>
              <a:rPr lang="ru-RU" sz="2000" dirty="0" err="1">
                <a:latin typeface="Arial Black" pitchFamily="34" charset="0"/>
              </a:rPr>
              <a:t>снеговичок</a:t>
            </a:r>
            <a:r>
              <a:rPr lang="ru-RU" sz="2000" dirty="0">
                <a:latin typeface="Arial Black" pitchFamily="34" charset="0"/>
              </a:rPr>
              <a:t>? Из чего он сделан?</a:t>
            </a:r>
          </a:p>
          <a:p>
            <a:r>
              <a:rPr lang="ru-RU" sz="2000" dirty="0">
                <a:latin typeface="Arial Black" pitchFamily="34" charset="0"/>
              </a:rPr>
              <a:t>Кто его мог слепить? Почему он такой весёлый?</a:t>
            </a:r>
          </a:p>
        </p:txBody>
      </p:sp>
    </p:spTree>
    <p:extLst>
      <p:ext uri="{BB962C8B-B14F-4D97-AF65-F5344CB8AC3E}">
        <p14:creationId xmlns:p14="http://schemas.microsoft.com/office/powerpoint/2010/main" val="28367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141277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406335" cy="290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827584" y="4570556"/>
            <a:ext cx="7488831" cy="1872208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827584" y="3140968"/>
            <a:ext cx="7488831" cy="1872208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96435" y="836712"/>
            <a:ext cx="415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Связная речь</a:t>
            </a:r>
          </a:p>
        </p:txBody>
      </p:sp>
      <p:sp>
        <p:nvSpPr>
          <p:cNvPr id="4" name="Куб 3"/>
          <p:cNvSpPr/>
          <p:nvPr/>
        </p:nvSpPr>
        <p:spPr>
          <a:xfrm>
            <a:off x="827584" y="1854097"/>
            <a:ext cx="7488831" cy="1872208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50666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Грамматический строй речи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40770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Словарь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790201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Звукопроизношение</a:t>
            </a:r>
          </a:p>
        </p:txBody>
      </p:sp>
    </p:spTree>
    <p:extLst>
      <p:ext uri="{BB962C8B-B14F-4D97-AF65-F5344CB8AC3E}">
        <p14:creationId xmlns:p14="http://schemas.microsoft.com/office/powerpoint/2010/main" val="39038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амять с посл. доступом 1"/>
          <p:cNvSpPr/>
          <p:nvPr/>
        </p:nvSpPr>
        <p:spPr>
          <a:xfrm>
            <a:off x="323528" y="188640"/>
            <a:ext cx="4176464" cy="352839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7761" y="1247680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Диалогическая речь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(чаще ситуативная)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3562"/>
            <a:ext cx="4609115" cy="34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амять с посл. доступом 1"/>
          <p:cNvSpPr/>
          <p:nvPr/>
        </p:nvSpPr>
        <p:spPr>
          <a:xfrm flipH="1">
            <a:off x="4211960" y="620688"/>
            <a:ext cx="4464496" cy="396044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6" y="2438891"/>
            <a:ext cx="5999802" cy="402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313098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Монологическая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Речь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(описание предмета, ситуации, рассказ из опыта и т.д.)</a:t>
            </a:r>
          </a:p>
        </p:txBody>
      </p:sp>
    </p:spTree>
    <p:extLst>
      <p:ext uri="{BB962C8B-B14F-4D97-AF65-F5344CB8AC3E}">
        <p14:creationId xmlns:p14="http://schemas.microsoft.com/office/powerpoint/2010/main" val="8632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 rot="10800000">
            <a:off x="4211960" y="4293096"/>
            <a:ext cx="4176464" cy="1800200"/>
          </a:xfrm>
          <a:prstGeom prst="bentConnector3">
            <a:avLst>
              <a:gd name="adj1" fmla="val 451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 rot="16200000" flipV="1">
            <a:off x="1295635" y="1344515"/>
            <a:ext cx="2952328" cy="28803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71899" y="30847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Диалогическая речь «растёт» и развивается вместе с ребёнком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4867393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1г – 3 лет</a:t>
            </a:r>
          </a:p>
          <a:p>
            <a:r>
              <a:rPr lang="ru-RU" dirty="0">
                <a:latin typeface="Arial Black" pitchFamily="34" charset="0"/>
              </a:rPr>
              <a:t>Просьбы, жалобы, запреты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664" y="235410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3г- 4л простейшие диалоги, учится общаться, формулировать просьбы и впечатления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1196752"/>
            <a:ext cx="2880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4г – 7л общение со сверстниками, но предпочтение – взрослым. Придумывание диалогов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14" y="4867393"/>
            <a:ext cx="1605881" cy="18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9" y="312431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86" y="3911527"/>
            <a:ext cx="1726674" cy="21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9101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63691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Обогащение, уточнение, актуализация словаря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49847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Обучение составлению пересказа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94116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Придумывание рассказа по картине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964" y="573325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Разучивание стихотворений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46" y="4293096"/>
            <a:ext cx="767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Обучение составлению рассказа по серии картин</a:t>
            </a:r>
          </a:p>
        </p:txBody>
      </p:sp>
    </p:spTree>
    <p:extLst>
      <p:ext uri="{BB962C8B-B14F-4D97-AF65-F5344CB8AC3E}">
        <p14:creationId xmlns:p14="http://schemas.microsoft.com/office/powerpoint/2010/main" val="19327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80"/>
                            </p:stCondLst>
                            <p:childTnLst>
                              <p:par>
                                <p:cTn id="1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2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60"/>
                            </p:stCondLst>
                            <p:childTnLst>
                              <p:par>
                                <p:cTn id="2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061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Образовательная деятельность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5656" y="242088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Совместная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140968"/>
            <a:ext cx="742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Самостоятельная деятельность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3005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1901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8" y="3644218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1057</Words>
  <Application>Microsoft Office PowerPoint</Application>
  <PresentationFormat>Экран (4:3)</PresentationFormat>
  <Paragraphs>273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LENOVO</cp:lastModifiedBy>
  <cp:revision>36</cp:revision>
  <dcterms:modified xsi:type="dcterms:W3CDTF">2019-05-01T11:14:41Z</dcterms:modified>
</cp:coreProperties>
</file>